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4954" r:id="rId3"/>
    <p:sldId id="4955" r:id="rId4"/>
    <p:sldId id="302" r:id="rId5"/>
    <p:sldId id="258" r:id="rId6"/>
    <p:sldId id="260" r:id="rId7"/>
    <p:sldId id="4949" r:id="rId8"/>
    <p:sldId id="4963" r:id="rId9"/>
    <p:sldId id="4946" r:id="rId10"/>
    <p:sldId id="4958" r:id="rId11"/>
    <p:sldId id="4985" r:id="rId12"/>
    <p:sldId id="4984" r:id="rId13"/>
    <p:sldId id="4966" r:id="rId14"/>
    <p:sldId id="4967" r:id="rId15"/>
    <p:sldId id="4960" r:id="rId16"/>
    <p:sldId id="4988" r:id="rId17"/>
    <p:sldId id="4987" r:id="rId18"/>
    <p:sldId id="4986" r:id="rId19"/>
    <p:sldId id="4969" r:id="rId20"/>
    <p:sldId id="4968" r:id="rId21"/>
    <p:sldId id="4976" r:id="rId22"/>
    <p:sldId id="4975" r:id="rId23"/>
    <p:sldId id="4974" r:id="rId24"/>
    <p:sldId id="4959" r:id="rId25"/>
    <p:sldId id="4979" r:id="rId26"/>
    <p:sldId id="4980" r:id="rId27"/>
    <p:sldId id="369" r:id="rId28"/>
    <p:sldId id="370" r:id="rId29"/>
    <p:sldId id="4971" r:id="rId30"/>
    <p:sldId id="4970" r:id="rId31"/>
    <p:sldId id="4977" r:id="rId32"/>
    <p:sldId id="4962" r:id="rId33"/>
    <p:sldId id="4973" r:id="rId34"/>
    <p:sldId id="4961" r:id="rId35"/>
    <p:sldId id="4981" r:id="rId36"/>
    <p:sldId id="4983" r:id="rId37"/>
    <p:sldId id="4972" r:id="rId38"/>
    <p:sldId id="4982" r:id="rId39"/>
    <p:sldId id="4950" r:id="rId40"/>
    <p:sldId id="4926" r:id="rId41"/>
    <p:sldId id="4941" r:id="rId42"/>
    <p:sldId id="4928" r:id="rId43"/>
    <p:sldId id="4929" r:id="rId44"/>
    <p:sldId id="4930" r:id="rId45"/>
    <p:sldId id="4931" r:id="rId46"/>
    <p:sldId id="4932" r:id="rId47"/>
    <p:sldId id="4956" r:id="rId48"/>
    <p:sldId id="4953" r:id="rId49"/>
    <p:sldId id="4952" r:id="rId50"/>
    <p:sldId id="4951" r:id="rId51"/>
    <p:sldId id="303" r:id="rId52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20802" autoAdjust="0"/>
    <p:restoredTop sz="95256" autoAdjust="0"/>
  </p:normalViewPr>
  <p:slideViewPr>
    <p:cSldViewPr snapToGrid="0" snapToObjects="1">
      <p:cViewPr varScale="1">
        <p:scale>
          <a:sx n="106" d="100"/>
          <a:sy n="106" d="100"/>
        </p:scale>
        <p:origin x="156" y="648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5E3EC92-0BF8-B04C-BDA1-D36DC16EC2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36832" y="1597819"/>
            <a:ext cx="4975394" cy="110251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Lesson #: Lesson Name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36831" y="2788538"/>
            <a:ext cx="4975395" cy="1314450"/>
          </a:xfrm>
        </p:spPr>
        <p:txBody>
          <a:bodyPr>
            <a:normAutofit/>
          </a:bodyPr>
          <a:lstStyle>
            <a:lvl1pPr marL="685800" indent="-630936" algn="l">
              <a:buNone/>
              <a:tabLst>
                <a:tab pos="574675" algn="l"/>
              </a:tabLst>
              <a:defRPr sz="2800" b="0" baseline="0">
                <a:solidFill>
                  <a:srgbClr val="0000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#.# 	Learning objective or      Sub-lesson Title</a:t>
            </a:r>
          </a:p>
        </p:txBody>
      </p:sp>
    </p:spTree>
    <p:extLst>
      <p:ext uri="{BB962C8B-B14F-4D97-AF65-F5344CB8AC3E}">
        <p14:creationId xmlns:p14="http://schemas.microsoft.com/office/powerpoint/2010/main" val="31282576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3823434-19E5-7244-957A-48409271A87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8620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6839712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427779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70CCCA5-FF07-3E49-BCA2-619E38AACDE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78831"/>
            <a:ext cx="7552944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46140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7344" y="946356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03941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Images or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A56CC22-FD07-7A4D-847A-EADD8CC5182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78830"/>
            <a:ext cx="7556938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061837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Gray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1161795-AF74-6141-B77F-64153FAB4A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4371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483181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0254D4-82EE-7743-8DC5-A96F5C67993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144371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1512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9A03A33-EFE2-8C43-836B-41753232C69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805778" y="1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14537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463373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DCE74C-60B9-4019-9C53-715EEF88741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2201" y="66612"/>
            <a:ext cx="7180952" cy="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5178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0">
            <a:alphaModFix amt="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8B0A6C-EF38-9441-ADBF-8FE45FA6C46E}" type="datetimeFigureOut">
              <a:rPr lang="en-US" smtClean="0"/>
              <a:t>1/27/2020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032D76-6BE4-154B-A130-37D069E4235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 userDrawn="1"/>
        </p:nvSpPr>
        <p:spPr>
          <a:xfrm>
            <a:off x="457200" y="210636"/>
            <a:ext cx="8229600" cy="560552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Click to edit Master title style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E342F8D-E76A-4F87-BED0-4C2AD29540F4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981524" y="0"/>
            <a:ext cx="7180952" cy="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476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6" r:id="rId5"/>
    <p:sldLayoutId id="2147483657" r:id="rId6"/>
    <p:sldLayoutId id="2147483655" r:id="rId7"/>
    <p:sldLayoutId id="2147483658" r:id="rId8"/>
  </p:sldLayoutIdLst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5.png"/><Relationship Id="rId5" Type="http://schemas.openxmlformats.org/officeDocument/2006/relationships/image" Target="../media/image44.jpeg"/><Relationship Id="rId4" Type="http://schemas.openxmlformats.org/officeDocument/2006/relationships/image" Target="../media/image43.jpe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timw.info/az2020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28417" y="7145"/>
            <a:ext cx="5796480" cy="1616093"/>
          </a:xfrm>
        </p:spPr>
        <p:txBody>
          <a:bodyPr/>
          <a:lstStyle/>
          <a:p>
            <a:r>
              <a:rPr lang="en-US" sz="2800" dirty="0">
                <a:solidFill>
                  <a:schemeClr val="bg1"/>
                </a:solidFill>
              </a:rPr>
              <a:t>Exam AZ-301: Microsoft Azure Architect Design Crash Course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795" y="4172159"/>
            <a:ext cx="4975395" cy="1314450"/>
          </a:xfrm>
        </p:spPr>
        <p:txBody>
          <a:bodyPr/>
          <a:lstStyle/>
          <a:p>
            <a:r>
              <a:rPr lang="en-US" sz="2400" dirty="0"/>
              <a:t>Tim Warner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C1D2F1-2359-466E-9CE0-4C49AA6D07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4635" y="1236325"/>
            <a:ext cx="3125314" cy="3125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4805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Consumption, Auditing, Monitoring Design</a:t>
            </a:r>
          </a:p>
        </p:txBody>
      </p:sp>
    </p:spTree>
    <p:extLst>
      <p:ext uri="{BB962C8B-B14F-4D97-AF65-F5344CB8AC3E}">
        <p14:creationId xmlns:p14="http://schemas.microsoft.com/office/powerpoint/2010/main" val="10835595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F659C-515D-427D-9372-65B53848A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Reservations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0ADE24-E4AE-46B1-A1B3-3055194A18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208" y="560553"/>
            <a:ext cx="7307317" cy="4107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3561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F659C-515D-427D-9372-65B53848A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Dedicated Host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611C9AC-ED97-5E40-8017-AB6B2839E2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96060"/>
            <a:ext cx="9081353" cy="1897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0828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Azure Cost Analysis </a:t>
            </a:r>
          </a:p>
        </p:txBody>
      </p:sp>
      <p:pic>
        <p:nvPicPr>
          <p:cNvPr id="1026" name="Picture 2" descr="Initial view of cost analysis in the Azure portal">
            <a:extLst>
              <a:ext uri="{FF2B5EF4-FFF2-40B4-BE49-F238E27FC236}">
                <a16:creationId xmlns:a16="http://schemas.microsoft.com/office/drawing/2014/main" id="{4A791970-D0BF-4B71-B1DB-EE85C3563B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2707" y="520748"/>
            <a:ext cx="6258585" cy="4524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0449867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Azure Event Grid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57B26D59-8D04-4E92-AE72-6DEE8751AC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433" y="411119"/>
            <a:ext cx="7301133" cy="4564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8929051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Identity Design</a:t>
            </a:r>
          </a:p>
        </p:txBody>
      </p:sp>
    </p:spTree>
    <p:extLst>
      <p:ext uri="{BB962C8B-B14F-4D97-AF65-F5344CB8AC3E}">
        <p14:creationId xmlns:p14="http://schemas.microsoft.com/office/powerpoint/2010/main" val="3002219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Azure AD and Subscriptions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3F15BE-B85A-4505-A5B8-2BF5DEEB7C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2191" y="104082"/>
            <a:ext cx="726244" cy="726244"/>
          </a:xfrm>
          <a:prstGeom prst="rect">
            <a:avLst/>
          </a:prstGeom>
        </p:spPr>
      </p:pic>
      <p:pic>
        <p:nvPicPr>
          <p:cNvPr id="2050" name="Picture 2" descr="An example organization with multiple subscriptions all using the same Azure AD tenant.">
            <a:extLst>
              <a:ext uri="{FF2B5EF4-FFF2-40B4-BE49-F238E27FC236}">
                <a16:creationId xmlns:a16="http://schemas.microsoft.com/office/drawing/2014/main" id="{59C07327-E418-4B08-901C-756C8C463A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5447" y="579421"/>
            <a:ext cx="3693106" cy="4480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7124092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Azure AD B2C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3F15BE-B85A-4505-A5B8-2BF5DEEB7C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2191" y="104082"/>
            <a:ext cx="726244" cy="726244"/>
          </a:xfrm>
          <a:prstGeom prst="rect">
            <a:avLst/>
          </a:prstGeom>
        </p:spPr>
      </p:pic>
      <p:pic>
        <p:nvPicPr>
          <p:cNvPr id="3076" name="Picture 4" descr="Infographic of Azure AD B2C identity providers and downstream applications">
            <a:extLst>
              <a:ext uri="{FF2B5EF4-FFF2-40B4-BE49-F238E27FC236}">
                <a16:creationId xmlns:a16="http://schemas.microsoft.com/office/drawing/2014/main" id="{11163AB9-941D-4E14-BA8E-6C91FD379D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550" y="716830"/>
            <a:ext cx="8618899" cy="3948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6473664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Azure AD Domain Services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3F15BE-B85A-4505-A5B8-2BF5DEEB7C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2191" y="104082"/>
            <a:ext cx="726244" cy="726244"/>
          </a:xfrm>
          <a:prstGeom prst="rect">
            <a:avLst/>
          </a:prstGeom>
        </p:spPr>
      </p:pic>
      <p:pic>
        <p:nvPicPr>
          <p:cNvPr id="1026" name="Picture 2" descr="Secure hybrid network architecture with Active Directory">
            <a:extLst>
              <a:ext uri="{FF2B5EF4-FFF2-40B4-BE49-F238E27FC236}">
                <a16:creationId xmlns:a16="http://schemas.microsoft.com/office/drawing/2014/main" id="{28F9BA7E-5A8C-4490-9B67-89B11CE3C7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014" y="1033361"/>
            <a:ext cx="8331972" cy="3756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3879757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Azure Management Scopes</a:t>
            </a:r>
          </a:p>
        </p:txBody>
      </p:sp>
      <p:pic>
        <p:nvPicPr>
          <p:cNvPr id="4098" name="Picture 2" descr="Scope for a role assignment">
            <a:extLst>
              <a:ext uri="{FF2B5EF4-FFF2-40B4-BE49-F238E27FC236}">
                <a16:creationId xmlns:a16="http://schemas.microsoft.com/office/drawing/2014/main" id="{AB69EA8B-9F19-4ABA-86C7-8FD1D11988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2884" y="553914"/>
            <a:ext cx="4018231" cy="4436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800CF07D-297E-44CD-9ADB-EB18FDF570B6}"/>
              </a:ext>
            </a:extLst>
          </p:cNvPr>
          <p:cNvSpPr/>
          <p:nvPr/>
        </p:nvSpPr>
        <p:spPr>
          <a:xfrm>
            <a:off x="3376246" y="553914"/>
            <a:ext cx="2447779" cy="515231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 Tenant Root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3F15BE-B85A-4505-A5B8-2BF5DEEB7C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1143" y="190792"/>
            <a:ext cx="726244" cy="726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434222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 Warner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3164" y="0"/>
            <a:ext cx="6386148" cy="5143500"/>
          </a:xfrm>
        </p:spPr>
        <p:txBody>
          <a:bodyPr anchor="ctr"/>
          <a:lstStyle/>
          <a:p>
            <a:r>
              <a:rPr lang="en-US" dirty="0"/>
              <a:t>Based in Nashville, TN, US</a:t>
            </a:r>
          </a:p>
          <a:p>
            <a:r>
              <a:rPr lang="en-US" dirty="0"/>
              <a:t>MCT, MVP</a:t>
            </a:r>
          </a:p>
          <a:p>
            <a:r>
              <a:rPr lang="en-US" dirty="0"/>
              <a:t>Twitter: </a:t>
            </a:r>
            <a:r>
              <a:rPr lang="en-US" b="1" dirty="0">
                <a:solidFill>
                  <a:srgbClr val="0070C0"/>
                </a:solidFill>
              </a:rPr>
              <a:t>@TechTrainerTim</a:t>
            </a:r>
          </a:p>
          <a:p>
            <a:r>
              <a:rPr lang="en-US" dirty="0"/>
              <a:t>Badge: </a:t>
            </a:r>
            <a:r>
              <a:rPr lang="en-US" b="1" dirty="0">
                <a:solidFill>
                  <a:srgbClr val="0070C0"/>
                </a:solidFill>
              </a:rPr>
              <a:t>timw.info/</a:t>
            </a:r>
            <a:r>
              <a:rPr lang="en-US" b="1" dirty="0" err="1">
                <a:solidFill>
                  <a:srgbClr val="0070C0"/>
                </a:solidFill>
              </a:rPr>
              <a:t>azarchcert</a:t>
            </a:r>
            <a:endParaRPr lang="en-US" b="1" dirty="0">
              <a:solidFill>
                <a:srgbClr val="0070C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436B25-65F8-44BF-8D8B-5573BA73B8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8218" y="1280966"/>
            <a:ext cx="3358581" cy="2581564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1026" name="Picture 2" descr="Image result for microsoft mvp logo">
            <a:extLst>
              <a:ext uri="{FF2B5EF4-FFF2-40B4-BE49-F238E27FC236}">
                <a16:creationId xmlns:a16="http://schemas.microsoft.com/office/drawing/2014/main" id="{85B2107A-E062-439D-8C3B-70BE3E8D31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256" y="1881186"/>
            <a:ext cx="828675" cy="1381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2480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Azure AD SSO</a:t>
            </a:r>
          </a:p>
        </p:txBody>
      </p:sp>
      <p:pic>
        <p:nvPicPr>
          <p:cNvPr id="3074" name="Picture 2" descr="What is Azure AD Connect">
            <a:extLst>
              <a:ext uri="{FF2B5EF4-FFF2-40B4-BE49-F238E27FC236}">
                <a16:creationId xmlns:a16="http://schemas.microsoft.com/office/drawing/2014/main" id="{04A6234E-FD4F-4034-A261-8DC31CDED6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2131" y="523874"/>
            <a:ext cx="6445988" cy="461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0708665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Passthrough Authentication</a:t>
            </a:r>
          </a:p>
        </p:txBody>
      </p:sp>
      <p:pic>
        <p:nvPicPr>
          <p:cNvPr id="5122" name="Picture 2" descr="Azure AD Pass-through Authentication">
            <a:extLst>
              <a:ext uri="{FF2B5EF4-FFF2-40B4-BE49-F238E27FC236}">
                <a16:creationId xmlns:a16="http://schemas.microsoft.com/office/drawing/2014/main" id="{0C0D8404-1B55-48A4-A0B8-9A7B04300B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354" y="627551"/>
            <a:ext cx="8581292" cy="3888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3028208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Seamless Single Sign-On</a:t>
            </a:r>
          </a:p>
        </p:txBody>
      </p:sp>
      <p:pic>
        <p:nvPicPr>
          <p:cNvPr id="6146" name="Picture 2" descr="Seamless Single Sign-On">
            <a:extLst>
              <a:ext uri="{FF2B5EF4-FFF2-40B4-BE49-F238E27FC236}">
                <a16:creationId xmlns:a16="http://schemas.microsoft.com/office/drawing/2014/main" id="{110728B3-9AD6-43AF-80C2-58619A049D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812" y="835363"/>
            <a:ext cx="8806375" cy="3611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8892121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AD FS Federation</a:t>
            </a:r>
          </a:p>
        </p:txBody>
      </p:sp>
      <p:pic>
        <p:nvPicPr>
          <p:cNvPr id="7170" name="Picture 2" descr="What is Azure AD Connect">
            <a:extLst>
              <a:ext uri="{FF2B5EF4-FFF2-40B4-BE49-F238E27FC236}">
                <a16:creationId xmlns:a16="http://schemas.microsoft.com/office/drawing/2014/main" id="{75FCDD0B-C609-49AD-930B-B658A7ED16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384" y="570841"/>
            <a:ext cx="7737231" cy="4306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863846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Data Platform Solution Design</a:t>
            </a:r>
          </a:p>
        </p:txBody>
      </p:sp>
    </p:spTree>
    <p:extLst>
      <p:ext uri="{BB962C8B-B14F-4D97-AF65-F5344CB8AC3E}">
        <p14:creationId xmlns:p14="http://schemas.microsoft.com/office/powerpoint/2010/main" val="11904804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F659C-515D-427D-9372-65B53848A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Availability Set</a:t>
            </a:r>
          </a:p>
        </p:txBody>
      </p:sp>
      <p:pic>
        <p:nvPicPr>
          <p:cNvPr id="5122" name="Picture 2" descr="Image result for azure availability set">
            <a:extLst>
              <a:ext uri="{FF2B5EF4-FFF2-40B4-BE49-F238E27FC236}">
                <a16:creationId xmlns:a16="http://schemas.microsoft.com/office/drawing/2014/main" id="{23D438E9-59A9-4A0B-A2A6-1F7E19B2A8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233" y="989356"/>
            <a:ext cx="5185533" cy="3407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48569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F659C-515D-427D-9372-65B53848A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Availability Zone</a:t>
            </a:r>
          </a:p>
        </p:txBody>
      </p:sp>
      <p:pic>
        <p:nvPicPr>
          <p:cNvPr id="6146" name="Picture 2" descr="Image result for azure availability zone">
            <a:extLst>
              <a:ext uri="{FF2B5EF4-FFF2-40B4-BE49-F238E27FC236}">
                <a16:creationId xmlns:a16="http://schemas.microsoft.com/office/drawing/2014/main" id="{0C5E5CBD-3FA2-4B2E-8D50-7302EB7082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9838" y="905289"/>
            <a:ext cx="4124324" cy="3544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50413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919172-BB37-4DEA-9421-CAF9D0D7C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Account Replication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56BF313-B721-4B7D-B027-F587D50659F1}"/>
              </a:ext>
            </a:extLst>
          </p:cNvPr>
          <p:cNvSpPr/>
          <p:nvPr/>
        </p:nvSpPr>
        <p:spPr>
          <a:xfrm>
            <a:off x="563525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FC63B21-443B-45BE-8A40-CEBCA7FF014F}"/>
              </a:ext>
            </a:extLst>
          </p:cNvPr>
          <p:cNvSpPr/>
          <p:nvPr/>
        </p:nvSpPr>
        <p:spPr>
          <a:xfrm>
            <a:off x="1765003" y="2025501"/>
            <a:ext cx="1020726" cy="89313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A8852F-C931-4E31-8834-BE56E1B5A69B}"/>
              </a:ext>
            </a:extLst>
          </p:cNvPr>
          <p:cNvSpPr/>
          <p:nvPr/>
        </p:nvSpPr>
        <p:spPr>
          <a:xfrm>
            <a:off x="4646432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4723540-18BC-470A-AC03-493B954AE4DE}"/>
              </a:ext>
            </a:extLst>
          </p:cNvPr>
          <p:cNvSpPr/>
          <p:nvPr/>
        </p:nvSpPr>
        <p:spPr>
          <a:xfrm>
            <a:off x="4827184" y="1678616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20B44F6-23D4-4866-9EA4-C35A09C97F3E}"/>
              </a:ext>
            </a:extLst>
          </p:cNvPr>
          <p:cNvSpPr/>
          <p:nvPr/>
        </p:nvSpPr>
        <p:spPr>
          <a:xfrm>
            <a:off x="5948921" y="2402955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60AC8C4-C960-4E9C-ABA6-3017A96CB8D8}"/>
              </a:ext>
            </a:extLst>
          </p:cNvPr>
          <p:cNvSpPr/>
          <p:nvPr/>
        </p:nvSpPr>
        <p:spPr>
          <a:xfrm>
            <a:off x="6969645" y="1678616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08A5B8-512A-49BF-BB5B-04A651832E5F}"/>
              </a:ext>
            </a:extLst>
          </p:cNvPr>
          <p:cNvSpPr txBox="1"/>
          <p:nvPr/>
        </p:nvSpPr>
        <p:spPr>
          <a:xfrm>
            <a:off x="563525" y="3625702"/>
            <a:ext cx="3423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F826EF-42D3-49AE-ACD4-5CEDDE5E6CAA}"/>
              </a:ext>
            </a:extLst>
          </p:cNvPr>
          <p:cNvSpPr txBox="1"/>
          <p:nvPr/>
        </p:nvSpPr>
        <p:spPr>
          <a:xfrm>
            <a:off x="4646432" y="3625702"/>
            <a:ext cx="3423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ZRS</a:t>
            </a:r>
          </a:p>
        </p:txBody>
      </p:sp>
    </p:spTree>
    <p:extLst>
      <p:ext uri="{BB962C8B-B14F-4D97-AF65-F5344CB8AC3E}">
        <p14:creationId xmlns:p14="http://schemas.microsoft.com/office/powerpoint/2010/main" val="12995232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919172-BB37-4DEA-9421-CAF9D0D7C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Account Replication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56BF313-B721-4B7D-B027-F587D50659F1}"/>
              </a:ext>
            </a:extLst>
          </p:cNvPr>
          <p:cNvSpPr/>
          <p:nvPr/>
        </p:nvSpPr>
        <p:spPr>
          <a:xfrm>
            <a:off x="563525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A8852F-C931-4E31-8834-BE56E1B5A69B}"/>
              </a:ext>
            </a:extLst>
          </p:cNvPr>
          <p:cNvSpPr/>
          <p:nvPr/>
        </p:nvSpPr>
        <p:spPr>
          <a:xfrm>
            <a:off x="4646432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4723540-18BC-470A-AC03-493B954AE4DE}"/>
              </a:ext>
            </a:extLst>
          </p:cNvPr>
          <p:cNvSpPr/>
          <p:nvPr/>
        </p:nvSpPr>
        <p:spPr>
          <a:xfrm>
            <a:off x="4827184" y="1678616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20B44F6-23D4-4866-9EA4-C35A09C97F3E}"/>
              </a:ext>
            </a:extLst>
          </p:cNvPr>
          <p:cNvSpPr/>
          <p:nvPr/>
        </p:nvSpPr>
        <p:spPr>
          <a:xfrm>
            <a:off x="5948921" y="2402955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60AC8C4-C960-4E9C-ABA6-3017A96CB8D8}"/>
              </a:ext>
            </a:extLst>
          </p:cNvPr>
          <p:cNvSpPr/>
          <p:nvPr/>
        </p:nvSpPr>
        <p:spPr>
          <a:xfrm>
            <a:off x="6969645" y="1678616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08A5B8-512A-49BF-BB5B-04A651832E5F}"/>
              </a:ext>
            </a:extLst>
          </p:cNvPr>
          <p:cNvSpPr txBox="1"/>
          <p:nvPr/>
        </p:nvSpPr>
        <p:spPr>
          <a:xfrm>
            <a:off x="563525" y="3625702"/>
            <a:ext cx="7548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GRS – RA/GRS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0FBBB57-02E7-4A75-A00A-77742754D445}"/>
              </a:ext>
            </a:extLst>
          </p:cNvPr>
          <p:cNvSpPr/>
          <p:nvPr/>
        </p:nvSpPr>
        <p:spPr>
          <a:xfrm>
            <a:off x="717701" y="1722471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380FA04-80E9-4E5E-A926-CA1F3FBEB18D}"/>
              </a:ext>
            </a:extLst>
          </p:cNvPr>
          <p:cNvSpPr/>
          <p:nvPr/>
        </p:nvSpPr>
        <p:spPr>
          <a:xfrm>
            <a:off x="1839438" y="2446810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B599761-2384-4B06-9368-2BBFF43B2269}"/>
              </a:ext>
            </a:extLst>
          </p:cNvPr>
          <p:cNvSpPr/>
          <p:nvPr/>
        </p:nvSpPr>
        <p:spPr>
          <a:xfrm>
            <a:off x="2860162" y="1722471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7434783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 </a:t>
            </a:r>
          </a:p>
        </p:txBody>
      </p:sp>
      <p:pic>
        <p:nvPicPr>
          <p:cNvPr id="8194" name="Picture 2" descr="key features">
            <a:extLst>
              <a:ext uri="{FF2B5EF4-FFF2-40B4-BE49-F238E27FC236}">
                <a16:creationId xmlns:a16="http://schemas.microsoft.com/office/drawing/2014/main" id="{C563C0E8-6CE2-4F6C-AC19-EC70559B1D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17" y="0"/>
            <a:ext cx="8720819" cy="4825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1134695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 Warner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8799" y="0"/>
            <a:ext cx="6158291" cy="5143500"/>
          </a:xfrm>
        </p:spPr>
        <p:txBody>
          <a:bodyPr anchor="ctr"/>
          <a:lstStyle/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</a:rPr>
              <a:t>timw.info/ms300</a:t>
            </a:r>
          </a:p>
          <a:p>
            <a:pPr marL="0" indent="0">
              <a:buNone/>
            </a:pPr>
            <a:r>
              <a:rPr lang="en-US" dirty="0"/>
              <a:t>Safari Books Online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7BD2B2E-6556-42A4-A438-B77AE5DBEC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3357" y="621704"/>
            <a:ext cx="3396797" cy="3947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5407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Cosmos DB</a:t>
            </a:r>
          </a:p>
        </p:txBody>
      </p:sp>
      <p:pic>
        <p:nvPicPr>
          <p:cNvPr id="9218" name="Picture 2" descr="azure cosmos change feed">
            <a:extLst>
              <a:ext uri="{FF2B5EF4-FFF2-40B4-BE49-F238E27FC236}">
                <a16:creationId xmlns:a16="http://schemas.microsoft.com/office/drawing/2014/main" id="{0BCD7ADB-BB34-47DF-AF33-86FEC21713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665" y="499962"/>
            <a:ext cx="8008669" cy="4643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956509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Always Encrypted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66BBFC1C-B77F-4FAB-9605-D2997D35E8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286" y="1253886"/>
            <a:ext cx="8609428" cy="2808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5426452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Business Continuity/High Availability Design</a:t>
            </a:r>
          </a:p>
        </p:txBody>
      </p:sp>
    </p:spTree>
    <p:extLst>
      <p:ext uri="{BB962C8B-B14F-4D97-AF65-F5344CB8AC3E}">
        <p14:creationId xmlns:p14="http://schemas.microsoft.com/office/powerpoint/2010/main" val="7879171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Azure Migrate</a:t>
            </a:r>
            <a:br>
              <a:rPr lang="en-US" sz="3200" dirty="0"/>
            </a:br>
            <a:endParaRPr lang="en-US" sz="32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14C06B8-3D16-FF4E-9123-D370CD701B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075" y="500584"/>
            <a:ext cx="7385850" cy="4356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056668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Deployment, Migration, Integration Design</a:t>
            </a:r>
          </a:p>
        </p:txBody>
      </p:sp>
    </p:spTree>
    <p:extLst>
      <p:ext uri="{BB962C8B-B14F-4D97-AF65-F5344CB8AC3E}">
        <p14:creationId xmlns:p14="http://schemas.microsoft.com/office/powerpoint/2010/main" val="31159309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VM High Availability</a:t>
            </a:r>
            <a:br>
              <a:rPr lang="en-US" sz="3200" dirty="0"/>
            </a:br>
            <a:endParaRPr lang="en-US" sz="3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EE9AE8B-E82D-AC48-A825-1D3B7DB90A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3706" y="533399"/>
            <a:ext cx="6456588" cy="4503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896850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Web App High Availability</a:t>
            </a:r>
            <a:br>
              <a:rPr lang="en-US" sz="3200" dirty="0"/>
            </a:br>
            <a:endParaRPr lang="en-US" sz="3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9E19C9-3454-7142-9E2E-A6588FFA8C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" y="502901"/>
            <a:ext cx="8732520" cy="455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94858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Azure Event Pipeline</a:t>
            </a:r>
            <a:br>
              <a:rPr lang="en-US" sz="3200" dirty="0"/>
            </a:br>
            <a:endParaRPr lang="en-US" sz="32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D523CFF-3655-294D-85F5-E899885FCC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679" y="1064260"/>
            <a:ext cx="8084805" cy="3401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322044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Serverless Web Application</a:t>
            </a:r>
            <a:br>
              <a:rPr lang="en-US" sz="3200" dirty="0"/>
            </a:br>
            <a:endParaRPr lang="en-US" sz="32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79994C3-986F-A249-A4C0-8F93194F2B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704" y="833120"/>
            <a:ext cx="8462592" cy="3799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643925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Exam AZ-301 Item Types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5943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Materials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1880932-C79B-4E37-86AD-089232300598}"/>
              </a:ext>
            </a:extLst>
          </p:cNvPr>
          <p:cNvSpPr/>
          <p:nvPr/>
        </p:nvSpPr>
        <p:spPr>
          <a:xfrm>
            <a:off x="1241536" y="2034283"/>
            <a:ext cx="6651398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timw.info/az301</a:t>
            </a:r>
          </a:p>
        </p:txBody>
      </p:sp>
    </p:spTree>
    <p:extLst>
      <p:ext uri="{BB962C8B-B14F-4D97-AF65-F5344CB8AC3E}">
        <p14:creationId xmlns:p14="http://schemas.microsoft.com/office/powerpoint/2010/main" val="616345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Multiple Choice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AA3770-EB44-4AE8-97EC-70188EC1C8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2132" y="759846"/>
            <a:ext cx="6424120" cy="4297183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867377322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828C9-CB74-45B7-A7C6-4911EC5BD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Digital Credentials by </a:t>
            </a:r>
            <a:r>
              <a:rPr lang="en-US" dirty="0" err="1"/>
              <a:t>Credly</a:t>
            </a:r>
            <a:r>
              <a:rPr lang="en-US" dirty="0"/>
              <a:t>/Acclaim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9ABE19-DF9A-4B30-9C94-3C0D003E2D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5842" y="855433"/>
            <a:ext cx="4692316" cy="4214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202731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Repeated Scenario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573DAA-F6FA-4B5E-82D6-90FA5BE20CDB}"/>
              </a:ext>
            </a:extLst>
          </p:cNvPr>
          <p:cNvSpPr txBox="1"/>
          <p:nvPr/>
        </p:nvSpPr>
        <p:spPr>
          <a:xfrm>
            <a:off x="1168854" y="1202871"/>
            <a:ext cx="680629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You need to move an Azure VM to another hardware host.</a:t>
            </a:r>
          </a:p>
          <a:p>
            <a:endParaRPr lang="en-US" sz="2400" dirty="0"/>
          </a:p>
          <a:p>
            <a:r>
              <a:rPr lang="en-US" sz="2400" dirty="0"/>
              <a:t>Solution: You redeploy the VM.</a:t>
            </a:r>
          </a:p>
          <a:p>
            <a:endParaRPr lang="en-US" sz="2400" dirty="0"/>
          </a:p>
          <a:p>
            <a:r>
              <a:rPr lang="en-US" sz="2400" dirty="0"/>
              <a:t>Does this solution meet the goal?</a:t>
            </a:r>
          </a:p>
          <a:p>
            <a:endParaRPr lang="en-US" sz="2400" dirty="0"/>
          </a:p>
          <a:p>
            <a:pPr marL="257175" indent="-257175">
              <a:buAutoNum type="alphaLcPeriod"/>
            </a:pPr>
            <a:r>
              <a:rPr lang="en-US" sz="2400" dirty="0"/>
              <a:t>Yes</a:t>
            </a:r>
          </a:p>
          <a:p>
            <a:pPr marL="257175" indent="-257175">
              <a:buAutoNum type="alphaLcPeriod"/>
            </a:pPr>
            <a:r>
              <a:rPr lang="en-US" sz="2400" dirty="0"/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4176055775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Select and Place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28D004-432C-40C0-887C-A1DE6448E1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153" y="1049629"/>
            <a:ext cx="7305694" cy="3840956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321808469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Build List and Reorder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995FA9-9F69-4229-AE53-7CD8B7833A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632" y="1028701"/>
            <a:ext cx="5930736" cy="3967151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517133926"/>
      </p:ext>
    </p:extLst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Active Screen/Fill in the Blank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258319-C6AA-4A20-B2B6-58F13105B0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6023" y="1030559"/>
            <a:ext cx="6631954" cy="3839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633059"/>
      </p:ext>
    </p:extLst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Case Study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1C76BE-3D56-4014-BF60-49E5DDBA26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825" y="1065745"/>
            <a:ext cx="7372350" cy="3824840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736637923"/>
      </p:ext>
    </p:extLst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Performance-Based Lab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4081387-89A1-459B-9135-9371751A0523}"/>
              </a:ext>
            </a:extLst>
          </p:cNvPr>
          <p:cNvGrpSpPr/>
          <p:nvPr/>
        </p:nvGrpSpPr>
        <p:grpSpPr>
          <a:xfrm>
            <a:off x="1013962" y="716085"/>
            <a:ext cx="6738900" cy="4268806"/>
            <a:chOff x="1013962" y="716085"/>
            <a:chExt cx="6738900" cy="426880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4AEB5F4-7D42-4847-AAA1-08F572F1B4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13962" y="716085"/>
              <a:ext cx="6738900" cy="4268806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63C9B6A-CEA0-413C-A8BC-FD3A982FE108}"/>
                </a:ext>
              </a:extLst>
            </p:cNvPr>
            <p:cNvSpPr/>
            <p:nvPr/>
          </p:nvSpPr>
          <p:spPr>
            <a:xfrm>
              <a:off x="4450813" y="2387084"/>
              <a:ext cx="24237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 </a:t>
              </a:r>
              <a:endParaRPr lang="en-US" dirty="0"/>
            </a:p>
          </p:txBody>
        </p:sp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A2CB6128-837D-4524-8C8F-4E6F39F1DD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42682" y="894156"/>
              <a:ext cx="1917099" cy="405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7F5B4D4E-2FEF-456E-9FB8-DD6E9C1218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67011" y="4197905"/>
              <a:ext cx="1713634" cy="734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77005414-D9D3-46B0-83DD-D2DACD513E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6903" y="855920"/>
              <a:ext cx="4232825" cy="34316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8165667-E994-4DA5-93D4-DA1E34AD631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45131" y="4282383"/>
              <a:ext cx="4297551" cy="409524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A79997B-60E7-4713-82FF-C54A8D45E7C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259781" y="1021917"/>
              <a:ext cx="470961" cy="3265662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863BDFD-A23F-4F2F-A7D5-B6DEE094EDD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259781" y="4197905"/>
              <a:ext cx="469327" cy="7499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35305023"/>
      </p:ext>
    </p:extLst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AZ-301 Exam Strategy/Tips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Does exam order matter?</a:t>
            </a:r>
          </a:p>
          <a:p>
            <a:r>
              <a:rPr lang="en-US" dirty="0"/>
              <a:t>What’s the difference between AZ-300 and AZ-301?</a:t>
            </a:r>
          </a:p>
          <a:p>
            <a:r>
              <a:rPr lang="en-US" dirty="0"/>
              <a:t>Does AZ-301 have performance-based labs?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0018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AZ-301 Exam Strategy/Tips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Focus your skills accordingly:</a:t>
            </a:r>
          </a:p>
          <a:p>
            <a:pPr lvl="1"/>
            <a:r>
              <a:rPr lang="en-US" dirty="0"/>
              <a:t>60 percent Azure portal</a:t>
            </a:r>
          </a:p>
          <a:p>
            <a:pPr lvl="1"/>
            <a:r>
              <a:rPr lang="en-US" dirty="0"/>
              <a:t>20 percent Azure PowerShell</a:t>
            </a:r>
          </a:p>
          <a:p>
            <a:pPr lvl="1"/>
            <a:r>
              <a:rPr lang="en-US" dirty="0"/>
              <a:t>10 percent Azure CLI</a:t>
            </a:r>
          </a:p>
          <a:p>
            <a:pPr lvl="1"/>
            <a:r>
              <a:rPr lang="en-US" dirty="0"/>
              <a:t>10 percent KQL</a:t>
            </a:r>
          </a:p>
          <a:p>
            <a:pPr lvl="1"/>
            <a:endParaRPr lang="en-US" dirty="0"/>
          </a:p>
          <a:p>
            <a:r>
              <a:rPr lang="en-US" dirty="0"/>
              <a:t>Expect performance-based labs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937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1 of 2 Learning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  <a:p>
            <a:r>
              <a:rPr lang="en-US" dirty="0"/>
              <a:t>Consumption, Auditing, Monitoring Design</a:t>
            </a:r>
          </a:p>
          <a:p>
            <a:pPr lvl="1"/>
            <a:r>
              <a:rPr lang="en-US" dirty="0"/>
              <a:t>Accounting</a:t>
            </a:r>
          </a:p>
          <a:p>
            <a:r>
              <a:rPr lang="en-US" dirty="0"/>
              <a:t>Identity Design</a:t>
            </a:r>
          </a:p>
          <a:p>
            <a:pPr lvl="1"/>
            <a:r>
              <a:rPr lang="en-US" dirty="0"/>
              <a:t>Authentication</a:t>
            </a:r>
          </a:p>
          <a:p>
            <a:pPr lvl="1"/>
            <a:r>
              <a:rPr lang="en-US" dirty="0"/>
              <a:t>Authorization</a:t>
            </a:r>
          </a:p>
          <a:p>
            <a:r>
              <a:rPr lang="en-US" dirty="0"/>
              <a:t>Data Platform Solution Design</a:t>
            </a:r>
          </a:p>
          <a:p>
            <a:pPr lvl="1"/>
            <a:r>
              <a:rPr lang="en-US" dirty="0"/>
              <a:t>Relational vs  non-relational databases</a:t>
            </a:r>
          </a:p>
          <a:p>
            <a:pPr lvl="1"/>
            <a:r>
              <a:rPr lang="en-US" dirty="0"/>
              <a:t>Data protection</a:t>
            </a:r>
          </a:p>
        </p:txBody>
      </p:sp>
    </p:spTree>
    <p:extLst>
      <p:ext uri="{BB962C8B-B14F-4D97-AF65-F5344CB8AC3E}">
        <p14:creationId xmlns:p14="http://schemas.microsoft.com/office/powerpoint/2010/main" val="164563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AZ-301 Exam Strategy/Tips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Expect to see lots and lots and lots of JSON</a:t>
            </a:r>
          </a:p>
          <a:p>
            <a:r>
              <a:rPr lang="en-US" dirty="0"/>
              <a:t>Performance-based labs</a:t>
            </a:r>
          </a:p>
          <a:p>
            <a:pPr lvl="1"/>
            <a:r>
              <a:rPr lang="en-US" dirty="0"/>
              <a:t>Open a second tab for shell.azure.com</a:t>
            </a:r>
          </a:p>
          <a:p>
            <a:pPr lvl="1"/>
            <a:r>
              <a:rPr lang="en-US" dirty="0"/>
              <a:t>Don't be afraid to file an item challenge/grievance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4839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7639" y="1669236"/>
            <a:ext cx="6659452" cy="2578256"/>
          </a:xfrm>
        </p:spPr>
        <p:txBody>
          <a:bodyPr/>
          <a:lstStyle/>
          <a:p>
            <a:r>
              <a:rPr lang="en-US" dirty="0"/>
              <a:t>Course materials: </a:t>
            </a:r>
            <a:r>
              <a:rPr lang="en-US" b="1" dirty="0">
                <a:solidFill>
                  <a:srgbClr val="0070C0"/>
                </a:solidFill>
              </a:rPr>
              <a:t>timw.info/az300</a:t>
            </a:r>
          </a:p>
          <a:p>
            <a:r>
              <a:rPr lang="en-US" dirty="0"/>
              <a:t>Twitter: </a:t>
            </a:r>
            <a:r>
              <a:rPr lang="en-US" b="1" dirty="0">
                <a:solidFill>
                  <a:srgbClr val="0070C0"/>
                </a:solidFill>
              </a:rPr>
              <a:t>@TechTrainerTim</a:t>
            </a:r>
          </a:p>
          <a:p>
            <a:r>
              <a:rPr lang="en-US" dirty="0"/>
              <a:t>Work: </a:t>
            </a:r>
            <a:r>
              <a:rPr lang="en-US" b="1" dirty="0">
                <a:solidFill>
                  <a:srgbClr val="0070C0"/>
                </a:solidFill>
              </a:rPr>
              <a:t>Pluralsight.com</a:t>
            </a:r>
          </a:p>
          <a:p>
            <a:r>
              <a:rPr lang="en-US" dirty="0"/>
              <a:t>Web: </a:t>
            </a:r>
            <a:r>
              <a:rPr lang="en-US" b="1" dirty="0">
                <a:solidFill>
                  <a:srgbClr val="0070C0"/>
                </a:solidFill>
              </a:rPr>
              <a:t>TechTrainerTim.com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120EB8-2454-4A4A-B1B6-69A9EBF8FE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9304" y="1630188"/>
            <a:ext cx="2449918" cy="1883123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953075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2 of 2 Learning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Business Continuity / High Availability Design</a:t>
            </a:r>
          </a:p>
          <a:p>
            <a:pPr lvl="1"/>
            <a:r>
              <a:rPr lang="en-US" dirty="0"/>
              <a:t>ASR</a:t>
            </a:r>
          </a:p>
          <a:p>
            <a:pPr lvl="1"/>
            <a:r>
              <a:rPr lang="en-US" dirty="0"/>
              <a:t>Autoscaling</a:t>
            </a:r>
          </a:p>
          <a:p>
            <a:pPr lvl="1"/>
            <a:r>
              <a:rPr lang="en-US" dirty="0"/>
              <a:t>Load balancing</a:t>
            </a:r>
          </a:p>
          <a:p>
            <a:r>
              <a:rPr lang="en-US" dirty="0"/>
              <a:t>Deployment, Migration, Integration Design</a:t>
            </a:r>
          </a:p>
          <a:p>
            <a:pPr lvl="1"/>
            <a:r>
              <a:rPr lang="en-US" dirty="0"/>
              <a:t>IaaS</a:t>
            </a:r>
          </a:p>
          <a:p>
            <a:pPr lvl="1"/>
            <a:r>
              <a:rPr lang="en-US" dirty="0"/>
              <a:t>PaaS</a:t>
            </a:r>
          </a:p>
          <a:p>
            <a:pPr lvl="1"/>
            <a:r>
              <a:rPr lang="en-US" dirty="0"/>
              <a:t>Migrations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266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Azure Architect is an expert-level certification</a:t>
            </a:r>
          </a:p>
          <a:p>
            <a:pPr lvl="1"/>
            <a:r>
              <a:rPr lang="en-US" dirty="0"/>
              <a:t>You should already know how to deploy and configure Azure resources</a:t>
            </a:r>
          </a:p>
          <a:p>
            <a:r>
              <a:rPr lang="en-US" dirty="0"/>
              <a:t>This is a "crash course"</a:t>
            </a:r>
          </a:p>
          <a:p>
            <a:pPr lvl="1"/>
            <a:r>
              <a:rPr lang="en-US" dirty="0"/>
              <a:t>Please plan to review these materials more than once</a:t>
            </a:r>
          </a:p>
          <a:p>
            <a:pPr lvl="1"/>
            <a:r>
              <a:rPr lang="en-US" dirty="0"/>
              <a:t>Five-minute break at midpoint</a:t>
            </a:r>
          </a:p>
          <a:p>
            <a:r>
              <a:rPr lang="en-US" dirty="0"/>
              <a:t>Please ask/answer questions and provide feedback in the Q/A panel, not the group chat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6473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AZ-300/301 Changes in 2020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Reference: </a:t>
            </a:r>
            <a:r>
              <a:rPr lang="en-US" dirty="0">
                <a:hlinkClick r:id="rId2"/>
              </a:rPr>
              <a:t>https://timw.info/az2020</a:t>
            </a:r>
            <a:endParaRPr lang="en-US" dirty="0"/>
          </a:p>
          <a:p>
            <a:r>
              <a:rPr lang="en-US" dirty="0"/>
              <a:t>Exam content reviewed every 2 months</a:t>
            </a:r>
          </a:p>
          <a:p>
            <a:r>
              <a:rPr lang="en-US" dirty="0"/>
              <a:t>Certs reviewed every 1 year</a:t>
            </a:r>
          </a:p>
          <a:p>
            <a:r>
              <a:rPr lang="en-US" dirty="0"/>
              <a:t>Beginning in March 2020:</a:t>
            </a:r>
          </a:p>
          <a:p>
            <a:pPr lvl="1"/>
            <a:r>
              <a:rPr lang="en-US" dirty="0"/>
              <a:t>AZ-300 becomes AZ-303</a:t>
            </a:r>
          </a:p>
          <a:p>
            <a:pPr lvl="1"/>
            <a:r>
              <a:rPr lang="en-US" dirty="0"/>
              <a:t>AZ-301 becomes AZ-304</a:t>
            </a:r>
          </a:p>
          <a:p>
            <a:r>
              <a:rPr lang="en-US" dirty="0"/>
              <a:t>AZ-300/AZ-301 will remain on market for 90 days after the new version becomes available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7411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61120-E34F-4545-B208-F7C8AD694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Isosceles Triangle 2">
            <a:extLst>
              <a:ext uri="{FF2B5EF4-FFF2-40B4-BE49-F238E27FC236}">
                <a16:creationId xmlns:a16="http://schemas.microsoft.com/office/drawing/2014/main" id="{63995069-69E5-4381-9671-C69866B93FC4}"/>
              </a:ext>
            </a:extLst>
          </p:cNvPr>
          <p:cNvSpPr/>
          <p:nvPr/>
        </p:nvSpPr>
        <p:spPr>
          <a:xfrm>
            <a:off x="2487120" y="1089189"/>
            <a:ext cx="4169760" cy="3122052"/>
          </a:xfrm>
          <a:prstGeom prst="triangl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450"/>
              </a:spcBef>
            </a:pPr>
            <a:r>
              <a:rPr lang="en-US" dirty="0">
                <a:solidFill>
                  <a:schemeClr val="bg1"/>
                </a:solidFill>
              </a:rPr>
              <a:t>Interdependence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6A2048-FB70-46D4-A516-B738655F7FD6}"/>
              </a:ext>
            </a:extLst>
          </p:cNvPr>
          <p:cNvSpPr txBox="1"/>
          <p:nvPr/>
        </p:nvSpPr>
        <p:spPr>
          <a:xfrm>
            <a:off x="1905814" y="2119301"/>
            <a:ext cx="196833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1500" dirty="0"/>
              <a:t>Content knowledge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E7D8EA-D531-43B6-821A-549B9677E818}"/>
              </a:ext>
            </a:extLst>
          </p:cNvPr>
          <p:cNvSpPr txBox="1"/>
          <p:nvPr/>
        </p:nvSpPr>
        <p:spPr>
          <a:xfrm>
            <a:off x="5269853" y="2119301"/>
            <a:ext cx="196833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1500" dirty="0"/>
              <a:t>Practical application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9C4BAF-D29C-41B7-A22E-C1DCBB043612}"/>
              </a:ext>
            </a:extLst>
          </p:cNvPr>
          <p:cNvSpPr txBox="1"/>
          <p:nvPr/>
        </p:nvSpPr>
        <p:spPr>
          <a:xfrm>
            <a:off x="3248347" y="4241949"/>
            <a:ext cx="264730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1500" dirty="0"/>
              <a:t>Test-taking skills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C30ADE8-5344-4383-B36B-B9458A149C4F}"/>
              </a:ext>
            </a:extLst>
          </p:cNvPr>
          <p:cNvSpPr/>
          <p:nvPr/>
        </p:nvSpPr>
        <p:spPr>
          <a:xfrm>
            <a:off x="-1" y="196815"/>
            <a:ext cx="905021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Tim's Certification Study Pyramid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21031657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theme/theme1.xml><?xml version="1.0" encoding="utf-8"?>
<a:theme xmlns:a="http://schemas.openxmlformats.org/drawingml/2006/main" name="Standard_LiveLessons_2017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tandard_LiveLessons_2016.potm" id="{8C1633E9-E98A-446F-92F4-E3D84D4249FA}" vid="{A44C486B-6B48-42BE-B4AA-FE194AC1400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Standard_LiveLessons_2017.potm</Template>
  <TotalTime>4429</TotalTime>
  <Words>523</Words>
  <Application>Microsoft Office PowerPoint</Application>
  <PresentationFormat>On-screen Show (16:9)</PresentationFormat>
  <Paragraphs>136</Paragraphs>
  <Slides>51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7" baseType="lpstr">
      <vt:lpstr>Arial</vt:lpstr>
      <vt:lpstr>Calibri</vt:lpstr>
      <vt:lpstr>Gotham Medium</vt:lpstr>
      <vt:lpstr>Tahoma</vt:lpstr>
      <vt:lpstr>Times New Roman</vt:lpstr>
      <vt:lpstr>Standard_LiveLessons_2017</vt:lpstr>
      <vt:lpstr>Exam AZ-301: Microsoft Azure Architect Design Crash Course</vt:lpstr>
      <vt:lpstr>Tim Warner</vt:lpstr>
      <vt:lpstr>Tim Warner</vt:lpstr>
      <vt:lpstr>Course Materials</vt:lpstr>
      <vt:lpstr>Session 1 of 2 Learning Goals</vt:lpstr>
      <vt:lpstr>Session 2 of 2 Learning Goals</vt:lpstr>
      <vt:lpstr>Level set</vt:lpstr>
      <vt:lpstr>AZ-300/301 Changes in 2020</vt:lpstr>
      <vt:lpstr> </vt:lpstr>
      <vt:lpstr>Consumption, Auditing, Monitoring Design</vt:lpstr>
      <vt:lpstr>Azure Reservations</vt:lpstr>
      <vt:lpstr>Azure Dedicated Host</vt:lpstr>
      <vt:lpstr>Azure Cost Analysis </vt:lpstr>
      <vt:lpstr>Azure Event Grid</vt:lpstr>
      <vt:lpstr>Identity Design</vt:lpstr>
      <vt:lpstr>Azure AD and Subscriptions</vt:lpstr>
      <vt:lpstr>Azure AD B2C</vt:lpstr>
      <vt:lpstr>Azure AD Domain Services</vt:lpstr>
      <vt:lpstr>Azure Management Scopes</vt:lpstr>
      <vt:lpstr>Azure AD SSO</vt:lpstr>
      <vt:lpstr>Passthrough Authentication</vt:lpstr>
      <vt:lpstr>Seamless Single Sign-On</vt:lpstr>
      <vt:lpstr>AD FS Federation</vt:lpstr>
      <vt:lpstr>Data Platform Solution Design</vt:lpstr>
      <vt:lpstr>Availability Set</vt:lpstr>
      <vt:lpstr>Availability Zone</vt:lpstr>
      <vt:lpstr>Storage Account Replication</vt:lpstr>
      <vt:lpstr>Storage Account Replication</vt:lpstr>
      <vt:lpstr> </vt:lpstr>
      <vt:lpstr>Cosmos DB</vt:lpstr>
      <vt:lpstr>Always Encrypted</vt:lpstr>
      <vt:lpstr>Business Continuity/High Availability Design</vt:lpstr>
      <vt:lpstr>Azure Migrate </vt:lpstr>
      <vt:lpstr>Deployment, Migration, Integration Design</vt:lpstr>
      <vt:lpstr>VM High Availability </vt:lpstr>
      <vt:lpstr>Web App High Availability </vt:lpstr>
      <vt:lpstr>Azure Event Pipeline </vt:lpstr>
      <vt:lpstr>Serverless Web Application </vt:lpstr>
      <vt:lpstr>Exam AZ-301 Item Types </vt:lpstr>
      <vt:lpstr> Multiple Choice</vt:lpstr>
      <vt:lpstr>  Digital Credentials by Credly/Acclaim</vt:lpstr>
      <vt:lpstr>Repeated Scenario</vt:lpstr>
      <vt:lpstr> Select and Place</vt:lpstr>
      <vt:lpstr> Build List and Reorder</vt:lpstr>
      <vt:lpstr> Active Screen/Fill in the Blank</vt:lpstr>
      <vt:lpstr> Case Study</vt:lpstr>
      <vt:lpstr> Performance-Based Lab</vt:lpstr>
      <vt:lpstr>AZ-301 Exam Strategy/Tips</vt:lpstr>
      <vt:lpstr>AZ-301 Exam Strategy/Tips</vt:lpstr>
      <vt:lpstr>AZ-301 Exam Strategy/Tips</vt:lpstr>
      <vt:lpstr>Thank you!</vt:lpstr>
    </vt:vector>
  </TitlesOfParts>
  <Company>Pearson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Julie Phifer</dc:creator>
  <cp:lastModifiedBy>tim@timw.info</cp:lastModifiedBy>
  <cp:revision>105</cp:revision>
  <dcterms:created xsi:type="dcterms:W3CDTF">2015-09-28T19:52:00Z</dcterms:created>
  <dcterms:modified xsi:type="dcterms:W3CDTF">2020-01-27T14:44:53Z</dcterms:modified>
</cp:coreProperties>
</file>